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97" r:id="rId6"/>
    <p:sldId id="298" r:id="rId7"/>
    <p:sldId id="291" r:id="rId8"/>
    <p:sldId id="276" r:id="rId9"/>
    <p:sldId id="279" r:id="rId10"/>
    <p:sldId id="296" r:id="rId11"/>
    <p:sldId id="289" r:id="rId12"/>
    <p:sldId id="290" r:id="rId13"/>
    <p:sldId id="287" r:id="rId14"/>
    <p:sldId id="293" r:id="rId15"/>
    <p:sldId id="299" r:id="rId16"/>
    <p:sldId id="292" r:id="rId17"/>
    <p:sldId id="282" r:id="rId18"/>
    <p:sldId id="295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52" autoAdjust="0"/>
  </p:normalViewPr>
  <p:slideViewPr>
    <p:cSldViewPr snapToGrid="0" showGuides="1">
      <p:cViewPr varScale="1">
        <p:scale>
          <a:sx n="112" d="100"/>
          <a:sy n="112" d="100"/>
        </p:scale>
        <p:origin x="616" y="192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12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49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55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140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25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22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3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71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54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54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76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3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4/2/23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sv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76035"/>
            <a:ext cx="9273309" cy="1246495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ESTATE INVESTING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Rental and Leasing</a:t>
            </a:r>
            <a:b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Jenna Zech, Leon Clare, Richard Tse, Robert Zhang</a:t>
            </a:r>
            <a:endParaRPr lang="en-US" sz="66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92314" y="324677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5253" y="711222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566">
            <a:extLst>
              <a:ext uri="{FF2B5EF4-FFF2-40B4-BE49-F238E27FC236}">
                <a16:creationId xmlns:a16="http://schemas.microsoft.com/office/drawing/2014/main" id="{B7B50F87-A3AA-4FB6-9692-24BF5512FC5B}"/>
              </a:ext>
            </a:extLst>
          </p:cNvPr>
          <p:cNvSpPr>
            <a:spLocks/>
          </p:cNvSpPr>
          <p:nvPr/>
        </p:nvSpPr>
        <p:spPr bwMode="auto">
          <a:xfrm>
            <a:off x="5924511" y="3862471"/>
            <a:ext cx="342971" cy="125211"/>
          </a:xfrm>
          <a:custGeom>
            <a:avLst/>
            <a:gdLst>
              <a:gd name="T0" fmla="*/ 151 w 632"/>
              <a:gd name="T1" fmla="*/ 151 h 226"/>
              <a:gd name="T2" fmla="*/ 157 w 632"/>
              <a:gd name="T3" fmla="*/ 149 h 226"/>
              <a:gd name="T4" fmla="*/ 161 w 632"/>
              <a:gd name="T5" fmla="*/ 146 h 226"/>
              <a:gd name="T6" fmla="*/ 288 w 632"/>
              <a:gd name="T7" fmla="*/ 217 h 226"/>
              <a:gd name="T8" fmla="*/ 292 w 632"/>
              <a:gd name="T9" fmla="*/ 223 h 226"/>
              <a:gd name="T10" fmla="*/ 299 w 632"/>
              <a:gd name="T11" fmla="*/ 226 h 226"/>
              <a:gd name="T12" fmla="*/ 302 w 632"/>
              <a:gd name="T13" fmla="*/ 226 h 226"/>
              <a:gd name="T14" fmla="*/ 307 w 632"/>
              <a:gd name="T15" fmla="*/ 225 h 226"/>
              <a:gd name="T16" fmla="*/ 313 w 632"/>
              <a:gd name="T17" fmla="*/ 222 h 226"/>
              <a:gd name="T18" fmla="*/ 471 w 632"/>
              <a:gd name="T19" fmla="*/ 191 h 226"/>
              <a:gd name="T20" fmla="*/ 477 w 632"/>
              <a:gd name="T21" fmla="*/ 195 h 226"/>
              <a:gd name="T22" fmla="*/ 483 w 632"/>
              <a:gd name="T23" fmla="*/ 196 h 226"/>
              <a:gd name="T24" fmla="*/ 488 w 632"/>
              <a:gd name="T25" fmla="*/ 194 h 226"/>
              <a:gd name="T26" fmla="*/ 494 w 632"/>
              <a:gd name="T27" fmla="*/ 191 h 226"/>
              <a:gd name="T28" fmla="*/ 631 w 632"/>
              <a:gd name="T29" fmla="*/ 23 h 226"/>
              <a:gd name="T30" fmla="*/ 632 w 632"/>
              <a:gd name="T31" fmla="*/ 16 h 226"/>
              <a:gd name="T32" fmla="*/ 632 w 632"/>
              <a:gd name="T33" fmla="*/ 11 h 226"/>
              <a:gd name="T34" fmla="*/ 629 w 632"/>
              <a:gd name="T35" fmla="*/ 5 h 226"/>
              <a:gd name="T36" fmla="*/ 625 w 632"/>
              <a:gd name="T37" fmla="*/ 2 h 226"/>
              <a:gd name="T38" fmla="*/ 619 w 632"/>
              <a:gd name="T39" fmla="*/ 0 h 226"/>
              <a:gd name="T40" fmla="*/ 613 w 632"/>
              <a:gd name="T41" fmla="*/ 1 h 226"/>
              <a:gd name="T42" fmla="*/ 607 w 632"/>
              <a:gd name="T43" fmla="*/ 3 h 226"/>
              <a:gd name="T44" fmla="*/ 481 w 632"/>
              <a:gd name="T45" fmla="*/ 159 h 226"/>
              <a:gd name="T46" fmla="*/ 415 w 632"/>
              <a:gd name="T47" fmla="*/ 93 h 226"/>
              <a:gd name="T48" fmla="*/ 409 w 632"/>
              <a:gd name="T49" fmla="*/ 91 h 226"/>
              <a:gd name="T50" fmla="*/ 404 w 632"/>
              <a:gd name="T51" fmla="*/ 91 h 226"/>
              <a:gd name="T52" fmla="*/ 398 w 632"/>
              <a:gd name="T53" fmla="*/ 93 h 226"/>
              <a:gd name="T54" fmla="*/ 307 w 632"/>
              <a:gd name="T55" fmla="*/ 185 h 226"/>
              <a:gd name="T56" fmla="*/ 247 w 632"/>
              <a:gd name="T57" fmla="*/ 39 h 226"/>
              <a:gd name="T58" fmla="*/ 242 w 632"/>
              <a:gd name="T59" fmla="*/ 34 h 226"/>
              <a:gd name="T60" fmla="*/ 234 w 632"/>
              <a:gd name="T61" fmla="*/ 33 h 226"/>
              <a:gd name="T62" fmla="*/ 227 w 632"/>
              <a:gd name="T63" fmla="*/ 35 h 226"/>
              <a:gd name="T64" fmla="*/ 144 w 632"/>
              <a:gd name="T65" fmla="*/ 121 h 226"/>
              <a:gd name="T66" fmla="*/ 12 w 632"/>
              <a:gd name="T67" fmla="*/ 121 h 226"/>
              <a:gd name="T68" fmla="*/ 7 w 632"/>
              <a:gd name="T69" fmla="*/ 123 h 226"/>
              <a:gd name="T70" fmla="*/ 3 w 632"/>
              <a:gd name="T71" fmla="*/ 128 h 226"/>
              <a:gd name="T72" fmla="*/ 0 w 632"/>
              <a:gd name="T73" fmla="*/ 133 h 226"/>
              <a:gd name="T74" fmla="*/ 0 w 632"/>
              <a:gd name="T75" fmla="*/ 138 h 226"/>
              <a:gd name="T76" fmla="*/ 3 w 632"/>
              <a:gd name="T77" fmla="*/ 144 h 226"/>
              <a:gd name="T78" fmla="*/ 7 w 632"/>
              <a:gd name="T79" fmla="*/ 148 h 226"/>
              <a:gd name="T80" fmla="*/ 12 w 632"/>
              <a:gd name="T81" fmla="*/ 150 h 226"/>
              <a:gd name="T82" fmla="*/ 15 w 632"/>
              <a:gd name="T83" fmla="*/ 151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32" h="226">
                <a:moveTo>
                  <a:pt x="15" y="151"/>
                </a:moveTo>
                <a:lnTo>
                  <a:pt x="151" y="151"/>
                </a:lnTo>
                <a:lnTo>
                  <a:pt x="154" y="150"/>
                </a:lnTo>
                <a:lnTo>
                  <a:pt x="157" y="149"/>
                </a:lnTo>
                <a:lnTo>
                  <a:pt x="159" y="148"/>
                </a:lnTo>
                <a:lnTo>
                  <a:pt x="161" y="146"/>
                </a:lnTo>
                <a:lnTo>
                  <a:pt x="230" y="75"/>
                </a:lnTo>
                <a:lnTo>
                  <a:pt x="288" y="217"/>
                </a:lnTo>
                <a:lnTo>
                  <a:pt x="289" y="220"/>
                </a:lnTo>
                <a:lnTo>
                  <a:pt x="292" y="223"/>
                </a:lnTo>
                <a:lnTo>
                  <a:pt x="294" y="224"/>
                </a:lnTo>
                <a:lnTo>
                  <a:pt x="299" y="226"/>
                </a:lnTo>
                <a:lnTo>
                  <a:pt x="300" y="226"/>
                </a:lnTo>
                <a:lnTo>
                  <a:pt x="302" y="226"/>
                </a:lnTo>
                <a:lnTo>
                  <a:pt x="304" y="226"/>
                </a:lnTo>
                <a:lnTo>
                  <a:pt x="307" y="225"/>
                </a:lnTo>
                <a:lnTo>
                  <a:pt x="309" y="223"/>
                </a:lnTo>
                <a:lnTo>
                  <a:pt x="313" y="222"/>
                </a:lnTo>
                <a:lnTo>
                  <a:pt x="407" y="127"/>
                </a:lnTo>
                <a:lnTo>
                  <a:pt x="471" y="191"/>
                </a:lnTo>
                <a:lnTo>
                  <a:pt x="473" y="193"/>
                </a:lnTo>
                <a:lnTo>
                  <a:pt x="477" y="195"/>
                </a:lnTo>
                <a:lnTo>
                  <a:pt x="480" y="196"/>
                </a:lnTo>
                <a:lnTo>
                  <a:pt x="483" y="196"/>
                </a:lnTo>
                <a:lnTo>
                  <a:pt x="486" y="195"/>
                </a:lnTo>
                <a:lnTo>
                  <a:pt x="488" y="194"/>
                </a:lnTo>
                <a:lnTo>
                  <a:pt x="492" y="193"/>
                </a:lnTo>
                <a:lnTo>
                  <a:pt x="494" y="191"/>
                </a:lnTo>
                <a:lnTo>
                  <a:pt x="629" y="25"/>
                </a:lnTo>
                <a:lnTo>
                  <a:pt x="631" y="23"/>
                </a:lnTo>
                <a:lnTo>
                  <a:pt x="632" y="19"/>
                </a:lnTo>
                <a:lnTo>
                  <a:pt x="632" y="16"/>
                </a:lnTo>
                <a:lnTo>
                  <a:pt x="632" y="14"/>
                </a:lnTo>
                <a:lnTo>
                  <a:pt x="632" y="11"/>
                </a:lnTo>
                <a:lnTo>
                  <a:pt x="631" y="9"/>
                </a:lnTo>
                <a:lnTo>
                  <a:pt x="629" y="5"/>
                </a:lnTo>
                <a:lnTo>
                  <a:pt x="627" y="3"/>
                </a:lnTo>
                <a:lnTo>
                  <a:pt x="625" y="2"/>
                </a:lnTo>
                <a:lnTo>
                  <a:pt x="621" y="1"/>
                </a:lnTo>
                <a:lnTo>
                  <a:pt x="619" y="0"/>
                </a:lnTo>
                <a:lnTo>
                  <a:pt x="616" y="0"/>
                </a:lnTo>
                <a:lnTo>
                  <a:pt x="613" y="1"/>
                </a:lnTo>
                <a:lnTo>
                  <a:pt x="611" y="2"/>
                </a:lnTo>
                <a:lnTo>
                  <a:pt x="607" y="3"/>
                </a:lnTo>
                <a:lnTo>
                  <a:pt x="605" y="5"/>
                </a:lnTo>
                <a:lnTo>
                  <a:pt x="481" y="159"/>
                </a:lnTo>
                <a:lnTo>
                  <a:pt x="418" y="95"/>
                </a:lnTo>
                <a:lnTo>
                  <a:pt x="415" y="93"/>
                </a:lnTo>
                <a:lnTo>
                  <a:pt x="412" y="91"/>
                </a:lnTo>
                <a:lnTo>
                  <a:pt x="409" y="91"/>
                </a:lnTo>
                <a:lnTo>
                  <a:pt x="407" y="90"/>
                </a:lnTo>
                <a:lnTo>
                  <a:pt x="404" y="91"/>
                </a:lnTo>
                <a:lnTo>
                  <a:pt x="400" y="91"/>
                </a:lnTo>
                <a:lnTo>
                  <a:pt x="398" y="93"/>
                </a:lnTo>
                <a:lnTo>
                  <a:pt x="396" y="95"/>
                </a:lnTo>
                <a:lnTo>
                  <a:pt x="307" y="185"/>
                </a:lnTo>
                <a:lnTo>
                  <a:pt x="249" y="42"/>
                </a:lnTo>
                <a:lnTo>
                  <a:pt x="247" y="39"/>
                </a:lnTo>
                <a:lnTo>
                  <a:pt x="244" y="36"/>
                </a:lnTo>
                <a:lnTo>
                  <a:pt x="242" y="34"/>
                </a:lnTo>
                <a:lnTo>
                  <a:pt x="237" y="33"/>
                </a:lnTo>
                <a:lnTo>
                  <a:pt x="234" y="33"/>
                </a:lnTo>
                <a:lnTo>
                  <a:pt x="230" y="33"/>
                </a:lnTo>
                <a:lnTo>
                  <a:pt x="227" y="35"/>
                </a:lnTo>
                <a:lnTo>
                  <a:pt x="224" y="38"/>
                </a:lnTo>
                <a:lnTo>
                  <a:pt x="144" y="121"/>
                </a:lnTo>
                <a:lnTo>
                  <a:pt x="15" y="121"/>
                </a:lnTo>
                <a:lnTo>
                  <a:pt x="12" y="121"/>
                </a:lnTo>
                <a:lnTo>
                  <a:pt x="9" y="122"/>
                </a:lnTo>
                <a:lnTo>
                  <a:pt x="7" y="123"/>
                </a:lnTo>
                <a:lnTo>
                  <a:pt x="5" y="126"/>
                </a:lnTo>
                <a:lnTo>
                  <a:pt x="3" y="128"/>
                </a:lnTo>
                <a:lnTo>
                  <a:pt x="2" y="130"/>
                </a:lnTo>
                <a:lnTo>
                  <a:pt x="0" y="133"/>
                </a:lnTo>
                <a:lnTo>
                  <a:pt x="0" y="136"/>
                </a:lnTo>
                <a:lnTo>
                  <a:pt x="0" y="138"/>
                </a:lnTo>
                <a:lnTo>
                  <a:pt x="2" y="142"/>
                </a:lnTo>
                <a:lnTo>
                  <a:pt x="3" y="144"/>
                </a:lnTo>
                <a:lnTo>
                  <a:pt x="5" y="146"/>
                </a:lnTo>
                <a:lnTo>
                  <a:pt x="7" y="148"/>
                </a:lnTo>
                <a:lnTo>
                  <a:pt x="9" y="150"/>
                </a:lnTo>
                <a:lnTo>
                  <a:pt x="12" y="150"/>
                </a:lnTo>
                <a:lnTo>
                  <a:pt x="15" y="151"/>
                </a:lnTo>
                <a:lnTo>
                  <a:pt x="15" y="15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Graphic 5" descr="House with solid fill">
            <a:extLst>
              <a:ext uri="{FF2B5EF4-FFF2-40B4-BE49-F238E27FC236}">
                <a16:creationId xmlns:a16="http://schemas.microsoft.com/office/drawing/2014/main" id="{CA5B68DC-8A3D-EA66-477E-749D721D5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797" y="29937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Objection Function &amp; Constraints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13AB221-FD8D-4664-9B4C-AE1B1660ECAA}"/>
              </a:ext>
            </a:extLst>
          </p:cNvPr>
          <p:cNvSpPr/>
          <p:nvPr/>
        </p:nvSpPr>
        <p:spPr>
          <a:xfrm>
            <a:off x="701963" y="2625266"/>
            <a:ext cx="3160424" cy="2680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Constraints</a:t>
            </a:r>
          </a:p>
          <a:p>
            <a:pPr algn="ctr"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en-US" sz="1400" b="1" dirty="0">
                <a:cs typeface="Segoe UI" panose="020B0502040204020203" pitchFamily="34" charset="0"/>
              </a:rPr>
              <a:t>1 BR would be easiest to rent. 3BR is the hardest to rent </a:t>
            </a:r>
          </a:p>
          <a:p>
            <a:pPr>
              <a:lnSpc>
                <a:spcPts val="1900"/>
              </a:lnSpc>
            </a:pPr>
            <a:endParaRPr lang="en-US" sz="1400" b="1" dirty="0">
              <a:cs typeface="Segoe UI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en-US" sz="1400" b="1" dirty="0">
                <a:cs typeface="Segoe UI" panose="020B0502040204020203" pitchFamily="34" charset="0"/>
              </a:rPr>
              <a:t>Want ½ of the total purchase to be 1BR</a:t>
            </a:r>
          </a:p>
          <a:p>
            <a:pPr>
              <a:lnSpc>
                <a:spcPts val="1900"/>
              </a:lnSpc>
            </a:pPr>
            <a:endParaRPr lang="en-US" sz="1400" b="1" dirty="0">
              <a:cs typeface="Segoe UI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en-US" sz="1400" b="1" dirty="0">
                <a:cs typeface="Segoe UI" panose="020B0502040204020203" pitchFamily="34" charset="0"/>
              </a:rPr>
              <a:t>Minimum:</a:t>
            </a:r>
          </a:p>
          <a:p>
            <a:pPr>
              <a:lnSpc>
                <a:spcPts val="1900"/>
              </a:lnSpc>
            </a:pPr>
            <a:r>
              <a:rPr lang="en-US" sz="1400" b="1" dirty="0">
                <a:cs typeface="Segoe UI" panose="020B0502040204020203" pitchFamily="34" charset="0"/>
              </a:rPr>
              <a:t>(3) 3BR, (5) 2BR, (5) 1BR</a:t>
            </a:r>
          </a:p>
          <a:p>
            <a:pPr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  <a:p>
            <a:pPr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9C05F0C-382F-476A-A0D2-932E111A7F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11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EDBC79-6EAA-9DDC-D97A-58711A47C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0842" y="1720051"/>
            <a:ext cx="7219195" cy="322936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61BD08-9AB5-C421-9677-88331B1C8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12580" y="2945126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5FC343-1A3E-2A77-B545-3D14276E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77235" y="4949417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478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OPTIMIZING PROFIT</a:t>
            </a:r>
          </a:p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PROGRAMMING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Capital Budget to Spend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$14M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Capital Budget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724402" y="5357668"/>
            <a:ext cx="3246579" cy="7019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1 BR would be easiest to rent. 3BR is the hardest to rent </a:t>
            </a:r>
          </a:p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Minimum:</a:t>
            </a:r>
          </a:p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(3) 3BR, (5) 2BR, (5) 1BR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2" y="5060271"/>
            <a:ext cx="2743195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½ of investment to be 1BR</a:t>
            </a:r>
            <a:endParaRPr lang="en-US" sz="160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Constraints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95436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Optimized Homes to Acquire</a:t>
            </a:r>
          </a:p>
          <a:p>
            <a:pPr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(3) 3 Bedrooms</a:t>
            </a:r>
          </a:p>
          <a:p>
            <a:pPr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(5) 2 Bedrooms</a:t>
            </a:r>
          </a:p>
          <a:p>
            <a:pPr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(15) 1 Bedroom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$87,968.00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MONTHLY PROFIT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F4A6EB-C1FA-1E76-B8E7-A7E35748B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3112" y="1044206"/>
            <a:ext cx="7615947" cy="339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Expected Profits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13AB221-FD8D-4664-9B4C-AE1B1660ECAA}"/>
              </a:ext>
            </a:extLst>
          </p:cNvPr>
          <p:cNvSpPr/>
          <p:nvPr/>
        </p:nvSpPr>
        <p:spPr>
          <a:xfrm>
            <a:off x="701963" y="2625266"/>
            <a:ext cx="3160424" cy="316753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TOTAL MONTHLY PROFIT</a:t>
            </a:r>
          </a:p>
          <a:p>
            <a:pPr algn="ctr">
              <a:lnSpc>
                <a:spcPts val="1900"/>
              </a:lnSpc>
            </a:pPr>
            <a:endParaRPr lang="en-US" sz="1800" b="1" dirty="0">
              <a:solidFill>
                <a:schemeClr val="accent3">
                  <a:lumMod val="75000"/>
                </a:schemeClr>
              </a:solidFill>
              <a:latin typeface="+mj-lt"/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$87,968.00</a:t>
            </a:r>
          </a:p>
          <a:p>
            <a:pPr algn="ctr"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Optimized Homes to Acquire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(3) 3 Bedrooms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(5) 2 Bedrooms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(15) 1 Bedroom</a:t>
            </a:r>
          </a:p>
          <a:p>
            <a:pPr algn="ctr">
              <a:lnSpc>
                <a:spcPts val="19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US" sz="1200" dirty="0">
                <a:solidFill>
                  <a:schemeClr val="accent5"/>
                </a:solidFill>
                <a:cs typeface="Segoe UI" panose="020B0502040204020203" pitchFamily="34" charset="0"/>
              </a:rPr>
              <a:t>We know the house mix through linear programming and seeking a $12M mortgage.</a:t>
            </a:r>
          </a:p>
          <a:p>
            <a:pPr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  <a:p>
            <a:pPr>
              <a:lnSpc>
                <a:spcPts val="1900"/>
              </a:lnSpc>
            </a:pPr>
            <a:endParaRPr lang="en-US" b="1" dirty="0">
              <a:cs typeface="Segoe UI" panose="020B0502040204020203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9C05F0C-382F-476A-A0D2-932E111A7F9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11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61BD08-9AB5-C421-9677-88331B1C8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12580" y="2945126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5FC343-1A3E-2A77-B545-3D14276E18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12580" y="5383526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6752663-6531-5D40-E4B0-5B6308392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244" y="2127448"/>
            <a:ext cx="7430168" cy="24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3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 REPORT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46121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Increase rent by $336.36. We can purchase an additional 3BR.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Shadow Price: </a:t>
            </a:r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-$336.36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3 Bedrooms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724403" y="5521007"/>
            <a:ext cx="2743195" cy="4583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Increase rent by $531.82. We can purchase an additional 2BR.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3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Shadow Price: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-$531.82</a:t>
            </a:r>
            <a:endParaRPr lang="en-US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2 Bedrooms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45833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Allowable Increase 3BR: 2.74</a:t>
            </a:r>
          </a:p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Allowable Increase 2BR: 2.96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Up to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Allowable Increase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B7F65F-F83D-FD0A-7E9D-8EBCDC231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3" y="1027566"/>
            <a:ext cx="7081980" cy="339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73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7C70995F-D8C5-410A-AA8B-1EE172A294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10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MORTGAGE RATE DECISION</a:t>
            </a:r>
          </a:p>
          <a:p>
            <a:pPr algn="ctr"/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Decision Tree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1A997C66-4ED4-4017-9439-1D07ED31D783}"/>
              </a:ext>
            </a:extLst>
          </p:cNvPr>
          <p:cNvSpPr/>
          <p:nvPr/>
        </p:nvSpPr>
        <p:spPr>
          <a:xfrm>
            <a:off x="7319209" y="2278962"/>
            <a:ext cx="4268298" cy="71070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Jumbo Rates: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4.90%, 5.91%, 7.50% 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Fixed Rates: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5.99%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Variable Rate: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5.90%, 6.80%, 8.20%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0C1A7A-78BB-48B4-B5CE-2B9C34E5E67B}"/>
              </a:ext>
            </a:extLst>
          </p:cNvPr>
          <p:cNvSpPr/>
          <p:nvPr/>
        </p:nvSpPr>
        <p:spPr>
          <a:xfrm>
            <a:off x="7396796" y="3551824"/>
            <a:ext cx="4190711" cy="1384995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Easing, Same, or Tighten</a:t>
            </a:r>
          </a:p>
          <a:p>
            <a:pPr algn="ctr"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20% chance of Easing</a:t>
            </a:r>
          </a:p>
          <a:p>
            <a:pPr algn="ctr"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30% chance of Same</a:t>
            </a:r>
          </a:p>
          <a:p>
            <a:pPr algn="ctr"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50% chance of Tighten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  <a:p>
            <a:pPr algn="ctr"/>
            <a:endParaRPr lang="en-US" sz="1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  <a:p>
            <a:endParaRPr lang="en-US" sz="105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CF038C-66AF-4E81-9068-703EC0088620}"/>
              </a:ext>
            </a:extLst>
          </p:cNvPr>
          <p:cNvSpPr/>
          <p:nvPr/>
        </p:nvSpPr>
        <p:spPr>
          <a:xfrm>
            <a:off x="7400922" y="5339523"/>
            <a:ext cx="4268298" cy="102989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Payment Per Month: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$71,938.35</a:t>
            </a:r>
          </a:p>
          <a:p>
            <a:pPr algn="ctr">
              <a:lnSpc>
                <a:spcPts val="19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Fixed Mortgage Rate: 5.99%</a:t>
            </a:r>
          </a:p>
          <a:p>
            <a:pPr algn="ctr">
              <a:lnSpc>
                <a:spcPts val="1900"/>
              </a:lnSpc>
            </a:pP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FC5D3A-368B-6A83-9097-05E058314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254" y="855297"/>
            <a:ext cx="6227135" cy="54977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CBB8A9-3D34-A904-8CF2-5F4164477F1A}"/>
              </a:ext>
            </a:extLst>
          </p:cNvPr>
          <p:cNvSpPr txBox="1"/>
          <p:nvPr/>
        </p:nvSpPr>
        <p:spPr>
          <a:xfrm>
            <a:off x="8516764" y="1777387"/>
            <a:ext cx="2036618" cy="541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Mortgage Types</a:t>
            </a:r>
          </a:p>
          <a:p>
            <a:pPr algn="ctr">
              <a:lnSpc>
                <a:spcPts val="1900"/>
              </a:lnSpc>
            </a:pPr>
            <a:r>
              <a:rPr lang="en-US" sz="800" dirty="0">
                <a:latin typeface="+mj-lt"/>
                <a:cs typeface="Segoe UI" panose="020B0502040204020203" pitchFamily="34" charset="0"/>
              </a:rPr>
              <a:t>PMT (Rate/12, 30 *12, Mortgage Amt)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A2777E-1C4D-73AF-4627-B940DDBAC839}"/>
              </a:ext>
            </a:extLst>
          </p:cNvPr>
          <p:cNvSpPr txBox="1"/>
          <p:nvPr/>
        </p:nvSpPr>
        <p:spPr>
          <a:xfrm>
            <a:off x="8207130" y="3213874"/>
            <a:ext cx="3043382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Rate Policies Condition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D6804E-1015-5C15-2CB6-E3472C010071}"/>
              </a:ext>
            </a:extLst>
          </p:cNvPr>
          <p:cNvSpPr txBox="1"/>
          <p:nvPr/>
        </p:nvSpPr>
        <p:spPr>
          <a:xfrm>
            <a:off x="8821563" y="4785267"/>
            <a:ext cx="1399309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Best Result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51F5FAC-F248-EE94-3E4A-D5762847D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35417" y="4616908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9D67767-90E6-8D13-84B9-39E5625CA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24606" y="3140271"/>
            <a:ext cx="1224281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3BE4646-8C70-C902-0A1D-92B2BF1F575E}"/>
              </a:ext>
            </a:extLst>
          </p:cNvPr>
          <p:cNvSpPr txBox="1"/>
          <p:nvPr/>
        </p:nvSpPr>
        <p:spPr>
          <a:xfrm>
            <a:off x="8516764" y="768046"/>
            <a:ext cx="2008909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entury Gothic"/>
                <a:ea typeface="+mn-ea"/>
                <a:cs typeface="Segoe UI" panose="020B0502040204020203" pitchFamily="34" charset="0"/>
              </a:rPr>
              <a:t>Financing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B381D-AB20-10A9-28CE-C66016BC9DD8}"/>
              </a:ext>
            </a:extLst>
          </p:cNvPr>
          <p:cNvSpPr txBox="1"/>
          <p:nvPr/>
        </p:nvSpPr>
        <p:spPr>
          <a:xfrm>
            <a:off x="8297817" y="1055811"/>
            <a:ext cx="2446800" cy="550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Finance: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$12M</a:t>
            </a:r>
          </a:p>
          <a:p>
            <a:pPr algn="ctr">
              <a:lnSpc>
                <a:spcPts val="1900"/>
              </a:lnSpc>
            </a:pPr>
            <a:r>
              <a:rPr lang="en-US" sz="1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Cash Flow:</a:t>
            </a:r>
            <a:r>
              <a:rPr lang="en-US" sz="1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$2M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93B7E8-933A-3949-C9CF-F21ECD77CB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821563" y="1681776"/>
            <a:ext cx="1313470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713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9417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PROFITS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2318" y="2919901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2120" y="2839645"/>
            <a:ext cx="3770263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REVENUE</a:t>
            </a:r>
          </a:p>
          <a:p>
            <a:pPr algn="ctr"/>
            <a:r>
              <a:rPr lang="en-US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$87,968.00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99161" y="2712549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5555" y="380506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MORTGAGE PAYMENT</a:t>
            </a:r>
          </a:p>
          <a:p>
            <a:pPr algn="ctr"/>
            <a:r>
              <a:rPr lang="en-US" sz="1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$71,938.35</a:t>
            </a:r>
          </a:p>
          <a:p>
            <a:pPr algn="ctr"/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69363" y="3675551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61029" y="2851501"/>
            <a:ext cx="3496069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 PROFIT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$16,029.65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1125" y="274024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B4BAC7-4A59-7D50-B186-50AC609B1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816818" y="3874354"/>
            <a:ext cx="3496069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PROFIT</a:t>
            </a:r>
          </a:p>
          <a:p>
            <a:pPr algn="ctr"/>
            <a:r>
              <a:rPr lang="en-US" sz="24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$192,355.80</a:t>
            </a:r>
          </a:p>
        </p:txBody>
      </p:sp>
      <p:pic>
        <p:nvPicPr>
          <p:cNvPr id="5" name="Graphic 4" descr="Bank check outline">
            <a:extLst>
              <a:ext uri="{FF2B5EF4-FFF2-40B4-BE49-F238E27FC236}">
                <a16:creationId xmlns:a16="http://schemas.microsoft.com/office/drawing/2014/main" id="{CECF26D1-C115-16B0-1D7A-1A232B7D76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15427" y="3819277"/>
            <a:ext cx="652347" cy="652347"/>
          </a:xfrm>
          <a:prstGeom prst="rect">
            <a:avLst/>
          </a:prstGeom>
        </p:spPr>
      </p:pic>
      <p:pic>
        <p:nvPicPr>
          <p:cNvPr id="10" name="Graphic 9" descr="UFO Invasion outline">
            <a:extLst>
              <a:ext uri="{FF2B5EF4-FFF2-40B4-BE49-F238E27FC236}">
                <a16:creationId xmlns:a16="http://schemas.microsoft.com/office/drawing/2014/main" id="{624F4BA4-4C9C-970C-DBB0-90D96BCEB1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1457" y="2919901"/>
            <a:ext cx="542883" cy="542883"/>
          </a:xfrm>
          <a:prstGeom prst="rect">
            <a:avLst/>
          </a:prstGeom>
        </p:spPr>
      </p:pic>
      <p:pic>
        <p:nvPicPr>
          <p:cNvPr id="21" name="Graphic 20" descr="Gold bars with solid fill">
            <a:extLst>
              <a:ext uri="{FF2B5EF4-FFF2-40B4-BE49-F238E27FC236}">
                <a16:creationId xmlns:a16="http://schemas.microsoft.com/office/drawing/2014/main" id="{2A169BE1-24BE-D41F-B651-A21F7EDA63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44493" y="3239441"/>
            <a:ext cx="958874" cy="958874"/>
          </a:xfrm>
          <a:prstGeom prst="rect">
            <a:avLst/>
          </a:prstGeom>
        </p:spPr>
      </p:pic>
      <p:pic>
        <p:nvPicPr>
          <p:cNvPr id="24" name="Graphic 23" descr="Money with solid fill">
            <a:extLst>
              <a:ext uri="{FF2B5EF4-FFF2-40B4-BE49-F238E27FC236}">
                <a16:creationId xmlns:a16="http://schemas.microsoft.com/office/drawing/2014/main" id="{83BE971C-2951-A73B-523D-A81B52C0A2E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61029" y="2930793"/>
            <a:ext cx="534543" cy="53454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ABA21F2-9E2D-34C4-4468-FB26363EC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41125" y="374257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Piggy Bank with solid fill">
            <a:extLst>
              <a:ext uri="{FF2B5EF4-FFF2-40B4-BE49-F238E27FC236}">
                <a16:creationId xmlns:a16="http://schemas.microsoft.com/office/drawing/2014/main" id="{062629B6-0A14-820A-A5A5-60CD6D30A5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723541" y="3907048"/>
            <a:ext cx="564575" cy="56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803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Thank You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A588A72A-976E-478A-9DD3-765AB3ED4C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8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SUMMARY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1CAF08-13B9-48BA-A271-8CE5B568A664}"/>
              </a:ext>
            </a:extLst>
          </p:cNvPr>
          <p:cNvSpPr/>
          <p:nvPr/>
        </p:nvSpPr>
        <p:spPr>
          <a:xfrm>
            <a:off x="827755" y="1009909"/>
            <a:ext cx="4967514" cy="664797"/>
          </a:xfrm>
          <a:prstGeom prst="roundRect">
            <a:avLst/>
          </a:prstGeom>
          <a:solidFill>
            <a:srgbClr val="0C8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+mj-lt"/>
              </a:rPr>
              <a:t>Trends in Multifamily Housing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31A2EAE-EBE4-4CB7-9D0A-105837E80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255658" y="2104573"/>
            <a:ext cx="0" cy="407851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5ECF613A-FCF5-4CC5-AA46-DABB088D7230}"/>
              </a:ext>
            </a:extLst>
          </p:cNvPr>
          <p:cNvSpPr/>
          <p:nvPr/>
        </p:nvSpPr>
        <p:spPr>
          <a:xfrm>
            <a:off x="1632408" y="2604468"/>
            <a:ext cx="4162870" cy="10156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842CE6B-862D-4B18-B10B-3436A7D24058}"/>
              </a:ext>
            </a:extLst>
          </p:cNvPr>
          <p:cNvSpPr/>
          <p:nvPr/>
        </p:nvSpPr>
        <p:spPr>
          <a:xfrm>
            <a:off x="6716039" y="2604468"/>
            <a:ext cx="4162870" cy="10156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130C0AE-B52E-4C65-A461-AD2F7D2362DE}"/>
              </a:ext>
            </a:extLst>
          </p:cNvPr>
          <p:cNvSpPr/>
          <p:nvPr/>
        </p:nvSpPr>
        <p:spPr>
          <a:xfrm>
            <a:off x="1632408" y="4710220"/>
            <a:ext cx="4162870" cy="10156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83ACB-62DF-4DA3-9240-822BAEA78497}"/>
              </a:ext>
            </a:extLst>
          </p:cNvPr>
          <p:cNvSpPr/>
          <p:nvPr/>
        </p:nvSpPr>
        <p:spPr>
          <a:xfrm>
            <a:off x="6716039" y="4710220"/>
            <a:ext cx="4162870" cy="101566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  <a:p>
            <a:pPr marL="171450" indent="-171450">
              <a:spcBef>
                <a:spcPts val="1200"/>
              </a:spcBef>
              <a:buClr>
                <a:schemeClr val="tx2"/>
              </a:buClr>
              <a:buFont typeface="Segoe UI Light" panose="020B0502040204020203" pitchFamily="34" charset="0"/>
              <a:buChar char="›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Lorem ipsum dolor sit amet, consectetur adipiscing elit, sed do eiusmod tempor incididunt.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173DD7D-A9F5-4D7E-A942-64AE3F48B264}"/>
              </a:ext>
            </a:extLst>
          </p:cNvPr>
          <p:cNvSpPr/>
          <p:nvPr/>
        </p:nvSpPr>
        <p:spPr>
          <a:xfrm>
            <a:off x="1632399" y="2198171"/>
            <a:ext cx="4162870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STRENGTH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967C4C-72D9-469E-BB08-F31A36FBD11D}"/>
              </a:ext>
            </a:extLst>
          </p:cNvPr>
          <p:cNvSpPr/>
          <p:nvPr/>
        </p:nvSpPr>
        <p:spPr>
          <a:xfrm>
            <a:off x="6716039" y="2198171"/>
            <a:ext cx="4162870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WEAKNESS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2A2A928-93BB-46FE-9683-5A5BAADF87B3}"/>
              </a:ext>
            </a:extLst>
          </p:cNvPr>
          <p:cNvSpPr/>
          <p:nvPr/>
        </p:nvSpPr>
        <p:spPr>
          <a:xfrm>
            <a:off x="1632399" y="4303915"/>
            <a:ext cx="4162870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OPPORTUNITY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4D1B01-F5DB-4D77-80D5-5CACEA0F7047}"/>
              </a:ext>
            </a:extLst>
          </p:cNvPr>
          <p:cNvSpPr/>
          <p:nvPr/>
        </p:nvSpPr>
        <p:spPr>
          <a:xfrm>
            <a:off x="6716039" y="4303915"/>
            <a:ext cx="4162870" cy="24622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THREAT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A41B9D89-E2A4-6843-A214-4584AEBE5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443" y="2170427"/>
            <a:ext cx="4660900" cy="3657600"/>
          </a:xfrm>
          <a:prstGeom prst="rect">
            <a:avLst/>
          </a:prstGeom>
        </p:spPr>
      </p:pic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C3AE1F3E-B8AD-CEB8-C297-51431F2A4A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994" y="722215"/>
            <a:ext cx="46609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81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>
            <a:extLst>
              <a:ext uri="{FF2B5EF4-FFF2-40B4-BE49-F238E27FC236}">
                <a16:creationId xmlns:a16="http://schemas.microsoft.com/office/drawing/2014/main" id="{9FDB6406-0CDB-4213-A1B6-DE47D953FE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3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EXECUTIVE SUMMARY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rapezoid 1">
            <a:extLst>
              <a:ext uri="{FF2B5EF4-FFF2-40B4-BE49-F238E27FC236}">
                <a16:creationId xmlns:a16="http://schemas.microsoft.com/office/drawing/2014/main" id="{5B804E9F-B6B5-41F9-9B63-9AF435FDC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-405667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0092C447-C8E1-4B12-B012-E6D21CBB1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761132" y="2673357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rapezoid 43">
            <a:extLst>
              <a:ext uri="{FF2B5EF4-FFF2-40B4-BE49-F238E27FC236}">
                <a16:creationId xmlns:a16="http://schemas.microsoft.com/office/drawing/2014/main" id="{7E139379-1914-4446-8D6D-984A47041A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927930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rapezoid 44">
            <a:extLst>
              <a:ext uri="{FF2B5EF4-FFF2-40B4-BE49-F238E27FC236}">
                <a16:creationId xmlns:a16="http://schemas.microsoft.com/office/drawing/2014/main" id="{F79B51BB-1B30-4ED8-B26D-21EE8BC67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6094728" y="2631261"/>
            <a:ext cx="4336142" cy="2044685"/>
          </a:xfrm>
          <a:prstGeom prst="trapezoid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rapezoid 45">
            <a:extLst>
              <a:ext uri="{FF2B5EF4-FFF2-40B4-BE49-F238E27FC236}">
                <a16:creationId xmlns:a16="http://schemas.microsoft.com/office/drawing/2014/main" id="{89DA262E-0502-4E65-8ABA-E063880EAC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263685" y="2673357"/>
            <a:ext cx="4336142" cy="2044685"/>
          </a:xfrm>
          <a:prstGeom prst="trapezoid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19BFA5-D0CA-4CF0-8499-504D956B6563}"/>
              </a:ext>
            </a:extLst>
          </p:cNvPr>
          <p:cNvSpPr/>
          <p:nvPr/>
        </p:nvSpPr>
        <p:spPr>
          <a:xfrm>
            <a:off x="1076603" y="2048279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751D31D-3535-411D-8BAC-95CCC90AB185}"/>
              </a:ext>
            </a:extLst>
          </p:cNvPr>
          <p:cNvSpPr/>
          <p:nvPr/>
        </p:nvSpPr>
        <p:spPr>
          <a:xfrm>
            <a:off x="3243403" y="2122448"/>
            <a:ext cx="13716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AB9282-0505-49EB-AABF-998083225E3A}"/>
              </a:ext>
            </a:extLst>
          </p:cNvPr>
          <p:cNvSpPr/>
          <p:nvPr/>
        </p:nvSpPr>
        <p:spPr>
          <a:xfrm>
            <a:off x="7454887" y="2051999"/>
            <a:ext cx="13716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INVESTMENT SUMMARY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668C4B5-BCEC-465A-ADA5-6A054B15F7A3}"/>
              </a:ext>
            </a:extLst>
          </p:cNvPr>
          <p:cNvSpPr/>
          <p:nvPr/>
        </p:nvSpPr>
        <p:spPr>
          <a:xfrm>
            <a:off x="9745956" y="2048279"/>
            <a:ext cx="13716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AA18108-5B8B-4147-84A7-D30A16BEC4EA}"/>
              </a:ext>
            </a:extLst>
          </p:cNvPr>
          <p:cNvSpPr/>
          <p:nvPr/>
        </p:nvSpPr>
        <p:spPr>
          <a:xfrm>
            <a:off x="885305" y="2684107"/>
            <a:ext cx="1752042" cy="193899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15-18% of U.S. GDP is the real estate industry 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1/3 of that is the rental sector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</a:rPr>
              <a:t>$1.1 T in revenue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534162-B6E2-4579-9DAD-AD8DE07459BC}"/>
              </a:ext>
            </a:extLst>
          </p:cNvPr>
          <p:cNvSpPr/>
          <p:nvPr/>
        </p:nvSpPr>
        <p:spPr>
          <a:xfrm>
            <a:off x="3020935" y="2453954"/>
            <a:ext cx="1752042" cy="241630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</a:rPr>
              <a:t>Our Team is looking at multifamily investments and return. The following models could be used for an individual investor or scaled at a corporate level in REITs or private equity firms like Greystone or Equinix.</a:t>
            </a: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535E1C-6EBC-45D8-BCE1-D5B947A61FB6}"/>
              </a:ext>
            </a:extLst>
          </p:cNvPr>
          <p:cNvSpPr/>
          <p:nvPr/>
        </p:nvSpPr>
        <p:spPr>
          <a:xfrm>
            <a:off x="5218901" y="2368669"/>
            <a:ext cx="1752042" cy="265995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</a:rPr>
              <a:t>"Our vision is to be a preeminent commercial real estate capital solutions provider focused on people and creating cutting edge, unparalleled solutions for our clients. We are </a:t>
            </a:r>
            <a:r>
              <a:rPr lang="en-US" sz="1400" b="1" i="0" u="none" strike="noStrike" dirty="0">
                <a:solidFill>
                  <a:schemeClr val="bg1"/>
                </a:solidFill>
                <a:effectLst/>
              </a:rPr>
              <a:t>'Where People Matter'."</a:t>
            </a:r>
            <a:endParaRPr lang="en-US" sz="1400" b="1" dirty="0">
              <a:solidFill>
                <a:schemeClr val="bg1"/>
              </a:solidFill>
              <a:cs typeface="Segoe UI" panose="020B0502040204020203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8FF18A5-7B4E-4493-B38D-E732E033F82F}"/>
              </a:ext>
            </a:extLst>
          </p:cNvPr>
          <p:cNvSpPr/>
          <p:nvPr/>
        </p:nvSpPr>
        <p:spPr>
          <a:xfrm>
            <a:off x="7386778" y="2795824"/>
            <a:ext cx="1752042" cy="14416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Investment: $14 million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($2 million cash &amp;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$12 million loan) </a:t>
            </a:r>
          </a:p>
          <a:p>
            <a:pPr algn="ctr">
              <a:lnSpc>
                <a:spcPts val="1900"/>
              </a:lnSpc>
            </a:pP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1,2,3 Bedroom Units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BCD242F-9A97-473E-8E17-3F6C3C75CE68}"/>
              </a:ext>
            </a:extLst>
          </p:cNvPr>
          <p:cNvSpPr/>
          <p:nvPr/>
        </p:nvSpPr>
        <p:spPr>
          <a:xfrm>
            <a:off x="9407254" y="2552168"/>
            <a:ext cx="1752042" cy="168533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285750" indent="-285750" algn="ctr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Regression</a:t>
            </a:r>
          </a:p>
          <a:p>
            <a:pPr algn="ctr">
              <a:lnSpc>
                <a:spcPts val="1900"/>
              </a:lnSpc>
            </a:pP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marL="285750" indent="-285750" algn="ctr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Forecasting</a:t>
            </a:r>
          </a:p>
          <a:p>
            <a:pPr algn="ctr">
              <a:lnSpc>
                <a:spcPts val="1900"/>
              </a:lnSpc>
            </a:pPr>
            <a:endParaRPr lang="en-US" sz="14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marL="285750" indent="-285750" algn="ctr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Decision Tree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</a:p>
          <a:p>
            <a:pPr marL="285750" indent="-285750" algn="ctr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cs typeface="Segoe UI" panose="020B0502040204020203" pitchFamily="34" charset="0"/>
              </a:rPr>
              <a:t>Optimization </a:t>
            </a:r>
          </a:p>
        </p:txBody>
      </p:sp>
    </p:spTree>
    <p:extLst>
      <p:ext uri="{BB962C8B-B14F-4D97-AF65-F5344CB8AC3E}">
        <p14:creationId xmlns:p14="http://schemas.microsoft.com/office/powerpoint/2010/main" val="415414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8309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Prediction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 = 1,878,422 (Intercept) + 327.78* (Value Residential) - 29,957.27 * (Home Ownership) + 23.72 * (Household Income Per Capita)</a:t>
            </a:r>
            <a:b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4670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Revenue &amp; Profit</a:t>
            </a:r>
          </a:p>
          <a:p>
            <a:pPr>
              <a:lnSpc>
                <a:spcPts val="1900"/>
              </a:lnSpc>
            </a:pP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Industry Brief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$1.1TR 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&amp;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 $501.2BN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2022 Industry Key Statistic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724403" y="5521007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Forecasted Revenue Market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3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$1,189,762.74M</a:t>
            </a:r>
            <a:endParaRPr lang="en-US" sz="320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2023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Forecasted Revenue Market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$1,198,939.82M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ED6E9A2-A349-641A-1E60-5BE9536284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753" y="1365291"/>
            <a:ext cx="8223756" cy="271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12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Key Drivers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2318" y="2919901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Rental 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Revenue</a:t>
            </a:r>
          </a:p>
          <a:p>
            <a:pPr algn="ctr"/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43915" y="1624146"/>
            <a:ext cx="3770263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HOUSEHOLD PER CAPITA ($)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32600" y="15144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3025" y="3334727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10-YEAR TREASURY 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YEILD RATE (%)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90264" y="3235325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22368" y="5017066"/>
            <a:ext cx="4070453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RENTAL VACANCY 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(%) </a:t>
            </a:r>
          </a:p>
          <a:p>
            <a:pPr algn="ctr"/>
            <a:endParaRPr lang="en-US" sz="1600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49C5F3A-6F0D-4A0F-AE6E-92F342C22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07072" y="4956175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2555" y="2083776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RESIDENTIAL CONSTRUCTION ($B)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73715" y="1966633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47546" y="3625359"/>
            <a:ext cx="3496069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OWNERSHIP RATE (%)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89324" y="3543177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Excavator outline">
            <a:extLst>
              <a:ext uri="{FF2B5EF4-FFF2-40B4-BE49-F238E27FC236}">
                <a16:creationId xmlns:a16="http://schemas.microsoft.com/office/drawing/2014/main" id="{5FC84AB5-9B33-3E68-EAB0-5BC3C52F6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4333" y="2108581"/>
            <a:ext cx="578564" cy="578564"/>
          </a:xfrm>
          <a:prstGeom prst="rect">
            <a:avLst/>
          </a:prstGeom>
        </p:spPr>
      </p:pic>
      <p:pic>
        <p:nvPicPr>
          <p:cNvPr id="12" name="Graphic 11" descr="Coins outline">
            <a:extLst>
              <a:ext uri="{FF2B5EF4-FFF2-40B4-BE49-F238E27FC236}">
                <a16:creationId xmlns:a16="http://schemas.microsoft.com/office/drawing/2014/main" id="{92C74385-4200-B167-BA60-E19C9687F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0676" y="1719411"/>
            <a:ext cx="543648" cy="543648"/>
          </a:xfrm>
          <a:prstGeom prst="rect">
            <a:avLst/>
          </a:prstGeom>
        </p:spPr>
      </p:pic>
      <p:pic>
        <p:nvPicPr>
          <p:cNvPr id="18" name="Graphic 17" descr="Key outline">
            <a:extLst>
              <a:ext uri="{FF2B5EF4-FFF2-40B4-BE49-F238E27FC236}">
                <a16:creationId xmlns:a16="http://schemas.microsoft.com/office/drawing/2014/main" id="{A7589466-E5E1-9E7E-A9B6-0B1AF3C7E4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94713" y="3716666"/>
            <a:ext cx="608003" cy="608003"/>
          </a:xfrm>
          <a:prstGeom prst="rect">
            <a:avLst/>
          </a:prstGeom>
        </p:spPr>
      </p:pic>
      <p:pic>
        <p:nvPicPr>
          <p:cNvPr id="43" name="Graphic 42" descr="Remote work with solid fill">
            <a:extLst>
              <a:ext uri="{FF2B5EF4-FFF2-40B4-BE49-F238E27FC236}">
                <a16:creationId xmlns:a16="http://schemas.microsoft.com/office/drawing/2014/main" id="{931110EA-DE07-6EB9-C789-65FF94C91D2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67065" y="5129245"/>
            <a:ext cx="640283" cy="640283"/>
          </a:xfrm>
          <a:prstGeom prst="rect">
            <a:avLst/>
          </a:prstGeom>
        </p:spPr>
      </p:pic>
      <p:pic>
        <p:nvPicPr>
          <p:cNvPr id="45" name="Graphic 44" descr="Pot of gold outline">
            <a:extLst>
              <a:ext uri="{FF2B5EF4-FFF2-40B4-BE49-F238E27FC236}">
                <a16:creationId xmlns:a16="http://schemas.microsoft.com/office/drawing/2014/main" id="{42B9E7D8-ACA2-C5D4-4920-AE850F0201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77416" y="3422476"/>
            <a:ext cx="565496" cy="56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Regression Model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4670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 model is a linear fit. It also has a strong Significance F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.9538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Adjusted R Square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724403" y="5521007"/>
            <a:ext cx="2743195" cy="71070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There is no statistically significant relationship between Rental Revenue and Rental Vacancy Rate.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3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  <a:cs typeface="Segoe UI" panose="020B0502040204020203" pitchFamily="34" charset="0"/>
              </a:rPr>
              <a:t>P-Value: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0.541</a:t>
            </a:r>
            <a:r>
              <a:rPr lang="en-US" sz="3200" dirty="0"/>
              <a:t> </a:t>
            </a:r>
            <a:endParaRPr lang="en-US" sz="320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Rental Vacancy Rate (%)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71070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There is no statistically significant relationship between Rental Revenue and 10-year treasury yield.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P-Value: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0.1139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10-Year Treasury Yield Note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9E1DFD-607B-E2BE-D782-B5C87E7641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284" y="1115155"/>
            <a:ext cx="9157363" cy="314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1644" y="1055365"/>
            <a:ext cx="11988711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3877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Scatter Plot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4670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More money per household, the more money into industry revenue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4" y="5125545"/>
            <a:ext cx="2743195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4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Trending up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4" y="4858436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Household Per Capita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724403" y="5521007"/>
            <a:ext cx="2743195" cy="4670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 more homeowners, the less people renting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2" y="5123377"/>
            <a:ext cx="2743195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Trending down</a:t>
            </a:r>
            <a:endParaRPr lang="en-US" sz="3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2" y="4838427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Ownership Rate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467051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 more homes built, the more homes for rent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599" y="5123377"/>
            <a:ext cx="2743195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Trending up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egoe UI" panose="020B0502040204020203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598" y="4856962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Residential Construction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41CACA-F929-EB2B-08C3-6130A683E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581" y="2862689"/>
            <a:ext cx="3399602" cy="18206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24BFF7-F112-51EA-DF05-2993CC6D1E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75" y="819486"/>
            <a:ext cx="3290115" cy="197582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85F0CC-D68C-4194-C1A3-5CC74750C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6964" y="821333"/>
            <a:ext cx="3290115" cy="1975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77006E-1C06-1E93-F4D1-EDF0BB6F96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0953" y="822113"/>
            <a:ext cx="3290116" cy="19731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D58E575-BD4D-1913-8AB8-A908C60880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12377" y="2869310"/>
            <a:ext cx="3481044" cy="180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2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MODIFIED DRIVERS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242318" y="2919901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Rental 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Revenue</a:t>
            </a:r>
          </a:p>
          <a:p>
            <a:pPr algn="ctr"/>
            <a:endParaRPr 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15738" y="1960919"/>
            <a:ext cx="3809504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HOUSEHOLD PER CAPITA ($)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9537" y="1849910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66473" y="4806841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OF RESIDENTIAL CONSTRUCTION ($B)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49537" y="4686049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4207" y="3189130"/>
            <a:ext cx="3809504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OWNERSHIP RATE (%)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83215" y="3089728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Excavator outline">
            <a:extLst>
              <a:ext uri="{FF2B5EF4-FFF2-40B4-BE49-F238E27FC236}">
                <a16:creationId xmlns:a16="http://schemas.microsoft.com/office/drawing/2014/main" id="{5FC84AB5-9B33-3E68-EAB0-5BC3C52F6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58050" y="4864521"/>
            <a:ext cx="578564" cy="578564"/>
          </a:xfrm>
          <a:prstGeom prst="rect">
            <a:avLst/>
          </a:prstGeom>
        </p:spPr>
      </p:pic>
      <p:pic>
        <p:nvPicPr>
          <p:cNvPr id="12" name="Graphic 11" descr="Coins outline">
            <a:extLst>
              <a:ext uri="{FF2B5EF4-FFF2-40B4-BE49-F238E27FC236}">
                <a16:creationId xmlns:a16="http://schemas.microsoft.com/office/drawing/2014/main" id="{92C74385-4200-B167-BA60-E19C9687F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47613" y="2022077"/>
            <a:ext cx="543648" cy="543648"/>
          </a:xfrm>
          <a:prstGeom prst="rect">
            <a:avLst/>
          </a:prstGeom>
        </p:spPr>
      </p:pic>
      <p:pic>
        <p:nvPicPr>
          <p:cNvPr id="18" name="Graphic 17" descr="Key outline">
            <a:extLst>
              <a:ext uri="{FF2B5EF4-FFF2-40B4-BE49-F238E27FC236}">
                <a16:creationId xmlns:a16="http://schemas.microsoft.com/office/drawing/2014/main" id="{A7589466-E5E1-9E7E-A9B6-0B1AF3C7E4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09396" y="3255626"/>
            <a:ext cx="608003" cy="60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7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4673A57-8C07-453C-8611-1D99E8CDE1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990601"/>
            <a:ext cx="12192000" cy="3513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2AC0C949-7A02-4C95-8017-D82E7E71C4F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6093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Modified Regression Model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16ABC0-EF46-4159-B4CF-45B14EA9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152902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E755E2-4A99-478A-BBEF-ACE16BEBF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039100" y="4879971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1613421-44EB-4EA7-89AE-D8972D473414}"/>
              </a:ext>
            </a:extLst>
          </p:cNvPr>
          <p:cNvSpPr/>
          <p:nvPr/>
        </p:nvSpPr>
        <p:spPr>
          <a:xfrm>
            <a:off x="838205" y="5521007"/>
            <a:ext cx="2743195" cy="71070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The variation in Rental Revenue is accounted for by the variation of the three independent variables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1E47AC8-8358-4724-91F8-0D1B21FC5F47}"/>
              </a:ext>
            </a:extLst>
          </p:cNvPr>
          <p:cNvSpPr/>
          <p:nvPr/>
        </p:nvSpPr>
        <p:spPr>
          <a:xfrm>
            <a:off x="838205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32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94.79%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9F7E025-DDEC-4748-AAE9-9FA2A4BF1E49}"/>
              </a:ext>
            </a:extLst>
          </p:cNvPr>
          <p:cNvSpPr/>
          <p:nvPr/>
        </p:nvSpPr>
        <p:spPr>
          <a:xfrm>
            <a:off x="838205" y="4748574"/>
            <a:ext cx="2743195" cy="2219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Adjusted R Square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4176128-6116-4C3C-9CC3-394E6E116762}"/>
              </a:ext>
            </a:extLst>
          </p:cNvPr>
          <p:cNvSpPr/>
          <p:nvPr/>
        </p:nvSpPr>
        <p:spPr>
          <a:xfrm>
            <a:off x="4368802" y="5388801"/>
            <a:ext cx="3454399" cy="118352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Residential Construction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: For every $B in additional construction, rental revenue increases by about $328M</a:t>
            </a:r>
          </a:p>
          <a:p>
            <a:pPr>
              <a:lnSpc>
                <a:spcPts val="1900"/>
              </a:lnSpc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Home Ownership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: For every 1% increase, rental revenue decreases by $29.96B. Inverse Relationship</a:t>
            </a:r>
          </a:p>
          <a:p>
            <a:pPr>
              <a:lnSpc>
                <a:spcPts val="1900"/>
              </a:lnSpc>
            </a:pP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Per Capita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: For every $1 HH increase, rental revenue increases $23.72M 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39BCDE9-6CF8-45EE-BFA1-6E32ED5C240E}"/>
              </a:ext>
            </a:extLst>
          </p:cNvPr>
          <p:cNvSpPr/>
          <p:nvPr/>
        </p:nvSpPr>
        <p:spPr>
          <a:xfrm>
            <a:off x="4724402" y="5092599"/>
            <a:ext cx="2743195" cy="30777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$327.78, -2957.27, $23.72</a:t>
            </a:r>
            <a:r>
              <a:rPr lang="en-US" sz="2000" dirty="0"/>
              <a:t> </a:t>
            </a:r>
            <a:endParaRPr lang="en-US" sz="2000" dirty="0">
              <a:solidFill>
                <a:schemeClr val="accent4">
                  <a:lumMod val="7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DDB637A-4822-4FE9-8AEA-11DEA7859049}"/>
              </a:ext>
            </a:extLst>
          </p:cNvPr>
          <p:cNvSpPr/>
          <p:nvPr/>
        </p:nvSpPr>
        <p:spPr>
          <a:xfrm>
            <a:off x="4724403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Coefficients Story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68D61-8BDC-4C14-9F0D-CF0C946CD30A}"/>
              </a:ext>
            </a:extLst>
          </p:cNvPr>
          <p:cNvSpPr/>
          <p:nvPr/>
        </p:nvSpPr>
        <p:spPr>
          <a:xfrm>
            <a:off x="8610600" y="5521007"/>
            <a:ext cx="2743195" cy="46121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All variables have a strong relationship. This is the best-fit model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164A1DA-19AA-4A0C-9ED2-92A9346B807A}"/>
              </a:ext>
            </a:extLst>
          </p:cNvPr>
          <p:cNvSpPr/>
          <p:nvPr/>
        </p:nvSpPr>
        <p:spPr>
          <a:xfrm>
            <a:off x="8610600" y="5000266"/>
            <a:ext cx="2743195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P-Value Under: </a:t>
            </a:r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egoe UI" panose="020B0502040204020203" pitchFamily="34" charset="0"/>
              </a:rPr>
              <a:t>0.05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4B18CA-09B5-4584-8D25-60B58EF68413}"/>
              </a:ext>
            </a:extLst>
          </p:cNvPr>
          <p:cNvSpPr/>
          <p:nvPr/>
        </p:nvSpPr>
        <p:spPr>
          <a:xfrm>
            <a:off x="8610600" y="4748574"/>
            <a:ext cx="2743195" cy="22339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>
              <a:lnSpc>
                <a:spcPts val="1900"/>
              </a:lnSpc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All Variables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1B5342-85C8-7830-637B-BE07E0395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576" y="1113655"/>
            <a:ext cx="8453311" cy="326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8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1686</TotalTime>
  <Words>1006</Words>
  <Application>Microsoft Macintosh PowerPoint</Application>
  <PresentationFormat>Widescreen</PresentationFormat>
  <Paragraphs>208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Segoe UI Light</vt:lpstr>
      <vt:lpstr>Office Theme</vt:lpstr>
      <vt:lpstr>REAL ESTATE INVESTING Rental and Leasing Jenna Zech, Leon Clare, Richard Tse, Robert Zhang</vt:lpstr>
      <vt:lpstr>Project analysis slide 8</vt:lpstr>
      <vt:lpstr>Project analysis slide 3</vt:lpstr>
      <vt:lpstr>Project analysis slide 5</vt:lpstr>
      <vt:lpstr>Project analysis slide 2</vt:lpstr>
      <vt:lpstr>Project analysis slide 5</vt:lpstr>
      <vt:lpstr>Project analysis slide 5</vt:lpstr>
      <vt:lpstr>Project analysis slide 2</vt:lpstr>
      <vt:lpstr>Project analysis slide 5</vt:lpstr>
      <vt:lpstr>Project analysis slide 11</vt:lpstr>
      <vt:lpstr>Project analysis slide 5</vt:lpstr>
      <vt:lpstr>Project analysis slide 11</vt:lpstr>
      <vt:lpstr>Project analysis slide 5</vt:lpstr>
      <vt:lpstr>Project analysis slide 10</vt:lpstr>
      <vt:lpstr>Project analysis slide 2</vt:lpstr>
      <vt:lpstr>Thank You</vt:lpstr>
    </vt:vector>
  </TitlesOfParts>
  <Company>Emerson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RENTAL INVESTMENT Jenna Zech, Richard Tse, Leon Clare, Robert Zhang</dc:title>
  <dc:creator>Tse, Richard [AUTOSOL/MSOL/IRV]</dc:creator>
  <cp:lastModifiedBy>Jenna Zech</cp:lastModifiedBy>
  <cp:revision>74</cp:revision>
  <dcterms:created xsi:type="dcterms:W3CDTF">2023-03-26T22:37:39Z</dcterms:created>
  <dcterms:modified xsi:type="dcterms:W3CDTF">2023-04-02T22:55:39Z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d38901aa-f724-46bf-bb4f-aef09392934b_Enabled">
    <vt:lpwstr>true</vt:lpwstr>
  </property>
  <property fmtid="{D5CDD505-2E9C-101B-9397-08002B2CF9AE}" pid="4" name="MSIP_Label_d38901aa-f724-46bf-bb4f-aef09392934b_SetDate">
    <vt:lpwstr>2023-03-26T22:37:40Z</vt:lpwstr>
  </property>
  <property fmtid="{D5CDD505-2E9C-101B-9397-08002B2CF9AE}" pid="5" name="MSIP_Label_d38901aa-f724-46bf-bb4f-aef09392934b_Method">
    <vt:lpwstr>Standard</vt:lpwstr>
  </property>
  <property fmtid="{D5CDD505-2E9C-101B-9397-08002B2CF9AE}" pid="6" name="MSIP_Label_d38901aa-f724-46bf-bb4f-aef09392934b_Name">
    <vt:lpwstr>Internal - No Label</vt:lpwstr>
  </property>
  <property fmtid="{D5CDD505-2E9C-101B-9397-08002B2CF9AE}" pid="7" name="MSIP_Label_d38901aa-f724-46bf-bb4f-aef09392934b_SiteId">
    <vt:lpwstr>eb06985d-06ca-4a17-81da-629ab99f6505</vt:lpwstr>
  </property>
  <property fmtid="{D5CDD505-2E9C-101B-9397-08002B2CF9AE}" pid="8" name="MSIP_Label_d38901aa-f724-46bf-bb4f-aef09392934b_ActionId">
    <vt:lpwstr>b84e6320-648a-414c-8b53-4f2362cdbc6f</vt:lpwstr>
  </property>
  <property fmtid="{D5CDD505-2E9C-101B-9397-08002B2CF9AE}" pid="9" name="MSIP_Label_d38901aa-f724-46bf-bb4f-aef09392934b_ContentBits">
    <vt:lpwstr>0</vt:lpwstr>
  </property>
</Properties>
</file>